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2.svg" ContentType="image/svg+xml"/>
  <Override PartName="/ppt/media/image4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8288000" cy="10287000"/>
  <p:notesSz cx="6858000" cy="9144000"/>
  <p:embeddedFontLst>
    <p:embeddedFont>
      <p:font typeface="Montserrat Semi-Bold" panose="00000700000000000000"/>
      <p:bold r:id="rId14"/>
    </p:embeddedFont>
    <p:embeddedFont>
      <p:font typeface="Josefin Sans Bold" panose="00000800000000000000"/>
      <p:bold r:id="rId15"/>
    </p:embeddedFont>
    <p:embeddedFont>
      <p:font typeface="Montserrat Bold" panose="00000800000000000000"/>
      <p:bold r:id="rId16"/>
    </p:embeddedFont>
    <p:embeddedFont>
      <p:font typeface="Montserrat Ultra-Bold" panose="00000900000000000000"/>
      <p:bold r:id="rId17"/>
    </p:embeddedFont>
    <p:embeddedFont>
      <p:font typeface="Canva Sans Bold" panose="020B0803030501040103"/>
      <p:bold r:id="rId18"/>
    </p:embeddedFont>
    <p:embeddedFont>
      <p:font typeface="Canva Sans" panose="020B0503030501040103"/>
      <p:regular r:id="rId19"/>
    </p:embeddedFont>
    <p:embeddedFont>
      <p:font typeface="Josefin Sans Semi-Bold" panose="00000700000000000000"/>
      <p:bold r:id="rId20"/>
    </p:embeddedFont>
    <p:embeddedFont>
      <p:font typeface="Josefin Sans" panose="00000500000000000000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12.fntdata"/><Relationship Id="rId24" Type="http://schemas.openxmlformats.org/officeDocument/2006/relationships/font" Target="fonts/font11.fntdata"/><Relationship Id="rId23" Type="http://schemas.openxmlformats.org/officeDocument/2006/relationships/font" Target="fonts/font10.fntdata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93D">
                <a:alpha val="100000"/>
              </a:srgbClr>
            </a:gs>
            <a:gs pos="100000">
              <a:srgbClr val="928D9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42727" y="1504052"/>
            <a:ext cx="8115300" cy="7754248"/>
          </a:xfrm>
          <a:custGeom>
            <a:avLst/>
            <a:gdLst/>
            <a:ahLst/>
            <a:cxnLst/>
            <a:rect l="l" t="t" r="r" b="b"/>
            <a:pathLst>
              <a:path w="8115300" h="7754248">
                <a:moveTo>
                  <a:pt x="0" y="0"/>
                </a:moveTo>
                <a:lnTo>
                  <a:pt x="8115300" y="0"/>
                </a:lnTo>
                <a:lnTo>
                  <a:pt x="8115300" y="7754248"/>
                </a:lnTo>
                <a:lnTo>
                  <a:pt x="0" y="77542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5760" r="-2697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77910" y="1504052"/>
            <a:ext cx="800208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  <a:spcBef>
                <a:spcPct val="0"/>
              </a:spcBef>
            </a:pPr>
            <a:r>
              <a:rPr lang="en-US" sz="7000" spc="-132">
                <a:solidFill>
                  <a:srgbClr val="FFFFFF"/>
                </a:solidFill>
                <a:latin typeface="Montserrat Semi-Bold" panose="00000700000000000000"/>
              </a:rPr>
              <a:t> Problem</a:t>
            </a:r>
            <a:endParaRPr lang="en-US" sz="7000" spc="-132">
              <a:solidFill>
                <a:srgbClr val="FFFFFF"/>
              </a:solidFill>
              <a:latin typeface="Montserrat Semi-Bold" panose="000007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97321" y="3355936"/>
            <a:ext cx="8002081" cy="123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40"/>
              </a:lnSpc>
            </a:pPr>
            <a:r>
              <a:rPr lang="en-US" sz="3800" spc="-75">
                <a:solidFill>
                  <a:srgbClr val="FFFFFF"/>
                </a:solidFill>
                <a:latin typeface="Josefin Sans Bold" panose="00000800000000000000"/>
              </a:rPr>
              <a:t>STRUGGLING HARD DURING EXAMS DUE TO :--</a:t>
            </a:r>
            <a:endParaRPr lang="en-US" sz="3800" spc="-75">
              <a:solidFill>
                <a:srgbClr val="FFFFFF"/>
              </a:solidFill>
              <a:latin typeface="Josefin Sans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5352601"/>
            <a:ext cx="9144000" cy="352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4680"/>
              </a:lnSpc>
              <a:buFont typeface="Arial" panose="020B0604020202020204"/>
              <a:buChar char="•"/>
            </a:pPr>
            <a:r>
              <a:rPr lang="en-US" sz="3600" spc="-71">
                <a:solidFill>
                  <a:srgbClr val="FFFFFF"/>
                </a:solidFill>
                <a:latin typeface="Montserrat Bold" panose="00000800000000000000"/>
              </a:rPr>
              <a:t>What Notes Should I Refer?</a:t>
            </a:r>
            <a:endParaRPr lang="en-US" sz="3600" spc="-71">
              <a:solidFill>
                <a:srgbClr val="FFFFFF"/>
              </a:solidFill>
              <a:latin typeface="Montserrat Bold" panose="00000800000000000000"/>
            </a:endParaRPr>
          </a:p>
          <a:p>
            <a:pPr algn="just">
              <a:lnSpc>
                <a:spcPts val="4680"/>
              </a:lnSpc>
            </a:pPr>
          </a:p>
          <a:p>
            <a:pPr marL="777240" lvl="1" indent="-388620" algn="just">
              <a:lnSpc>
                <a:spcPts val="4680"/>
              </a:lnSpc>
              <a:buFont typeface="Arial" panose="020B0604020202020204"/>
              <a:buChar char="•"/>
            </a:pPr>
            <a:r>
              <a:rPr lang="en-US" sz="3600" spc="-71">
                <a:solidFill>
                  <a:srgbClr val="FFFFFF"/>
                </a:solidFill>
                <a:latin typeface="Montserrat Bold" panose="00000800000000000000"/>
              </a:rPr>
              <a:t>What Questions were Asked previously?</a:t>
            </a:r>
            <a:endParaRPr lang="en-US" sz="3600" spc="-71">
              <a:solidFill>
                <a:srgbClr val="FFFFFF"/>
              </a:solidFill>
              <a:latin typeface="Montserrat Bold" panose="00000800000000000000"/>
            </a:endParaRPr>
          </a:p>
          <a:p>
            <a:pPr algn="just">
              <a:lnSpc>
                <a:spcPts val="4680"/>
              </a:lnSpc>
            </a:pPr>
          </a:p>
          <a:p>
            <a:pPr marL="777240" lvl="1" indent="-388620" algn="just">
              <a:lnSpc>
                <a:spcPts val="4680"/>
              </a:lnSpc>
              <a:buFont typeface="Arial" panose="020B0604020202020204"/>
              <a:buChar char="•"/>
            </a:pPr>
            <a:r>
              <a:rPr lang="en-US" sz="3600" spc="-71">
                <a:solidFill>
                  <a:srgbClr val="FFFFFF"/>
                </a:solidFill>
                <a:latin typeface="Montserrat Bold" panose="00000800000000000000"/>
              </a:rPr>
              <a:t>What would be the paper pattern?</a:t>
            </a:r>
            <a:endParaRPr lang="en-US" sz="3600" spc="-71">
              <a:solidFill>
                <a:srgbClr val="FFFFFF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93D">
                <a:alpha val="100000"/>
              </a:srgbClr>
            </a:gs>
            <a:gs pos="100000">
              <a:srgbClr val="928D9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14599" y="3640026"/>
            <a:ext cx="3430957" cy="3430957"/>
            <a:chOff x="0" y="0"/>
            <a:chExt cx="4574610" cy="4574610"/>
          </a:xfrm>
        </p:grpSpPr>
        <p:sp>
          <p:nvSpPr>
            <p:cNvPr id="3" name="TextBox 3"/>
            <p:cNvSpPr txBox="1"/>
            <p:nvPr/>
          </p:nvSpPr>
          <p:spPr>
            <a:xfrm>
              <a:off x="1618801" y="1956731"/>
              <a:ext cx="1337007" cy="613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>
                      <a:alpha val="89804"/>
                    </a:srgbClr>
                  </a:solidFill>
                  <a:latin typeface="Montserrat Ultra-Bold" panose="00000900000000000000"/>
                </a:rPr>
                <a:t>73.1%</a:t>
              </a:r>
              <a:endParaRPr lang="en-US" sz="2800">
                <a:solidFill>
                  <a:srgbClr val="FFFFFF">
                    <a:alpha val="89804"/>
                  </a:srgbClr>
                </a:solidFill>
                <a:latin typeface="Montserrat Ultra-Bold" panose="00000900000000000000"/>
              </a:endParaRP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 rot="0">
              <a:off x="0" y="0"/>
              <a:ext cx="4574610" cy="4574610"/>
              <a:chOff x="0" y="0"/>
              <a:chExt cx="2540000" cy="254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FFD2">
                  <a:alpha val="89804"/>
                </a:srgbClr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52718" y="17180"/>
                <a:ext cx="2513044" cy="2603265"/>
              </a:xfrm>
              <a:custGeom>
                <a:avLst/>
                <a:gdLst/>
                <a:ahLst/>
                <a:cxnLst/>
                <a:rect l="l" t="t" r="r" b="b"/>
                <a:pathLst>
                  <a:path w="2513044" h="2603265">
                    <a:moveTo>
                      <a:pt x="1534782" y="23148"/>
                    </a:moveTo>
                    <a:cubicBezTo>
                      <a:pt x="2116222" y="173275"/>
                      <a:pt x="2513044" y="710130"/>
                      <a:pt x="2485993" y="1310029"/>
                    </a:cubicBezTo>
                    <a:cubicBezTo>
                      <a:pt x="2458942" y="1909928"/>
                      <a:pt x="2015413" y="2408890"/>
                      <a:pt x="1422821" y="2506077"/>
                    </a:cubicBezTo>
                    <a:cubicBezTo>
                      <a:pt x="830230" y="2603265"/>
                      <a:pt x="250559" y="2272112"/>
                      <a:pt x="33307" y="1712280"/>
                    </a:cubicBezTo>
                    <a:cubicBezTo>
                      <a:pt x="0" y="1627576"/>
                      <a:pt x="14560" y="1531525"/>
                      <a:pt x="71474" y="1460498"/>
                    </a:cubicBezTo>
                    <a:cubicBezTo>
                      <a:pt x="128388" y="1389471"/>
                      <a:pt x="218955" y="1354325"/>
                      <a:pt x="308882" y="1368368"/>
                    </a:cubicBezTo>
                    <a:cubicBezTo>
                      <a:pt x="398809" y="1382412"/>
                      <a:pt x="474349" y="1443498"/>
                      <a:pt x="506897" y="1528496"/>
                    </a:cubicBezTo>
                    <a:cubicBezTo>
                      <a:pt x="637248" y="1864395"/>
                      <a:pt x="985051" y="2063087"/>
                      <a:pt x="1340606" y="2004774"/>
                    </a:cubicBezTo>
                    <a:cubicBezTo>
                      <a:pt x="1696161" y="1946462"/>
                      <a:pt x="1962278" y="1647085"/>
                      <a:pt x="1978508" y="1287145"/>
                    </a:cubicBezTo>
                    <a:cubicBezTo>
                      <a:pt x="1994739" y="927206"/>
                      <a:pt x="1756646" y="605093"/>
                      <a:pt x="1407782" y="515017"/>
                    </a:cubicBezTo>
                    <a:cubicBezTo>
                      <a:pt x="1319554" y="492657"/>
                      <a:pt x="1250034" y="424799"/>
                      <a:pt x="1225546" y="337138"/>
                    </a:cubicBezTo>
                    <a:cubicBezTo>
                      <a:pt x="1201058" y="249478"/>
                      <a:pt x="1225344" y="155414"/>
                      <a:pt x="1289210" y="90567"/>
                    </a:cubicBezTo>
                    <a:cubicBezTo>
                      <a:pt x="1353076" y="25719"/>
                      <a:pt x="1446758" y="0"/>
                      <a:pt x="1534782" y="23148"/>
                    </a:cubicBezTo>
                    <a:close/>
                  </a:path>
                </a:pathLst>
              </a:custGeom>
              <a:solidFill>
                <a:srgbClr val="4586FF">
                  <a:alpha val="89804"/>
                </a:srgbClr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 rot="0">
            <a:off x="5512307" y="3640026"/>
            <a:ext cx="3430957" cy="3430957"/>
            <a:chOff x="0" y="0"/>
            <a:chExt cx="4574610" cy="4574610"/>
          </a:xfrm>
        </p:grpSpPr>
        <p:sp>
          <p:nvSpPr>
            <p:cNvPr id="8" name="TextBox 8"/>
            <p:cNvSpPr txBox="1"/>
            <p:nvPr/>
          </p:nvSpPr>
          <p:spPr>
            <a:xfrm>
              <a:off x="1690378" y="1956731"/>
              <a:ext cx="1193854" cy="613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>
                      <a:alpha val="89804"/>
                    </a:srgbClr>
                  </a:solidFill>
                  <a:latin typeface="Montserrat Ultra-Bold" panose="00000900000000000000"/>
                </a:rPr>
                <a:t>8.8%</a:t>
              </a:r>
              <a:endParaRPr lang="en-US" sz="2800">
                <a:solidFill>
                  <a:srgbClr val="FFFFFF">
                    <a:alpha val="89804"/>
                  </a:srgbClr>
                </a:solidFill>
                <a:latin typeface="Montserrat Ultra-Bold" panose="00000900000000000000"/>
              </a:endParaRP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 rot="0">
              <a:off x="0" y="0"/>
              <a:ext cx="4574610" cy="4574610"/>
              <a:chOff x="0" y="0"/>
              <a:chExt cx="2540000" cy="254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FFD2">
                  <a:alpha val="89804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253776" y="17180"/>
                <a:ext cx="588637" cy="553199"/>
              </a:xfrm>
              <a:custGeom>
                <a:avLst/>
                <a:gdLst/>
                <a:ahLst/>
                <a:cxnLst/>
                <a:rect l="l" t="t" r="r" b="b"/>
                <a:pathLst>
                  <a:path w="588637" h="553199">
                    <a:moveTo>
                      <a:pt x="333724" y="23148"/>
                    </a:moveTo>
                    <a:cubicBezTo>
                      <a:pt x="354507" y="28514"/>
                      <a:pt x="375151" y="34406"/>
                      <a:pt x="395635" y="40819"/>
                    </a:cubicBezTo>
                    <a:cubicBezTo>
                      <a:pt x="482616" y="67621"/>
                      <a:pt x="548608" y="138915"/>
                      <a:pt x="568622" y="227704"/>
                    </a:cubicBezTo>
                    <a:cubicBezTo>
                      <a:pt x="588637" y="316493"/>
                      <a:pt x="559614" y="409205"/>
                      <a:pt x="492544" y="470733"/>
                    </a:cubicBezTo>
                    <a:cubicBezTo>
                      <a:pt x="425473" y="532260"/>
                      <a:pt x="330609" y="553199"/>
                      <a:pt x="243871" y="525619"/>
                    </a:cubicBezTo>
                    <a:cubicBezTo>
                      <a:pt x="231580" y="521772"/>
                      <a:pt x="219194" y="518236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4586FF">
                  <a:alpha val="89804"/>
                </a:srgbClr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 rot="0">
            <a:off x="9610189" y="3640026"/>
            <a:ext cx="3430957" cy="3430957"/>
            <a:chOff x="0" y="0"/>
            <a:chExt cx="4574610" cy="4574610"/>
          </a:xfrm>
        </p:grpSpPr>
        <p:sp>
          <p:nvSpPr>
            <p:cNvPr id="13" name="TextBox 13"/>
            <p:cNvSpPr txBox="1"/>
            <p:nvPr/>
          </p:nvSpPr>
          <p:spPr>
            <a:xfrm>
              <a:off x="1548402" y="1956731"/>
              <a:ext cx="1477806" cy="613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>
                      <a:alpha val="89804"/>
                    </a:srgbClr>
                  </a:solidFill>
                  <a:latin typeface="Montserrat Ultra-Bold" panose="00000900000000000000"/>
                </a:rPr>
                <a:t>30.9%</a:t>
              </a:r>
              <a:endParaRPr lang="en-US" sz="2800">
                <a:solidFill>
                  <a:srgbClr val="FFFFFF">
                    <a:alpha val="89804"/>
                  </a:srgbClr>
                </a:solidFill>
                <a:latin typeface="Montserrat Ultra-Bold" panose="00000900000000000000"/>
              </a:endParaRP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 rot="0">
              <a:off x="0" y="0"/>
              <a:ext cx="4574610" cy="4574610"/>
              <a:chOff x="0" y="0"/>
              <a:chExt cx="2540000" cy="254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FFD2">
                  <a:alpha val="89804"/>
                </a:srgbClr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253776" y="17180"/>
                <a:ext cx="1353575" cy="1645445"/>
              </a:xfrm>
              <a:custGeom>
                <a:avLst/>
                <a:gdLst/>
                <a:ahLst/>
                <a:cxnLst/>
                <a:rect l="l" t="t" r="r" b="b"/>
                <a:pathLst>
                  <a:path w="1353575" h="1645445">
                    <a:moveTo>
                      <a:pt x="333724" y="23148"/>
                    </a:moveTo>
                    <a:cubicBezTo>
                      <a:pt x="950232" y="182329"/>
                      <a:pt x="1353574" y="773430"/>
                      <a:pt x="1277008" y="1405537"/>
                    </a:cubicBezTo>
                    <a:cubicBezTo>
                      <a:pt x="1266468" y="1495941"/>
                      <a:pt x="1208362" y="1573796"/>
                      <a:pt x="1124691" y="1609621"/>
                    </a:cubicBezTo>
                    <a:cubicBezTo>
                      <a:pt x="1041021" y="1645445"/>
                      <a:pt x="944578" y="1633763"/>
                      <a:pt x="871881" y="1578998"/>
                    </a:cubicBezTo>
                    <a:cubicBezTo>
                      <a:pt x="799184" y="1524233"/>
                      <a:pt x="761346" y="1434757"/>
                      <a:pt x="772695" y="1344450"/>
                    </a:cubicBezTo>
                    <a:cubicBezTo>
                      <a:pt x="818634" y="965186"/>
                      <a:pt x="576629" y="610526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4586FF">
                  <a:alpha val="89804"/>
                </a:srgbClr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 rot="0">
            <a:off x="13351746" y="3640026"/>
            <a:ext cx="3430957" cy="3430957"/>
            <a:chOff x="0" y="0"/>
            <a:chExt cx="4574610" cy="4574610"/>
          </a:xfrm>
        </p:grpSpPr>
        <p:sp>
          <p:nvSpPr>
            <p:cNvPr id="18" name="TextBox 18"/>
            <p:cNvSpPr txBox="1"/>
            <p:nvPr/>
          </p:nvSpPr>
          <p:spPr>
            <a:xfrm>
              <a:off x="1544578" y="1956731"/>
              <a:ext cx="1485454" cy="613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>
                      <a:alpha val="89804"/>
                    </a:srgbClr>
                  </a:solidFill>
                  <a:latin typeface="Montserrat Ultra-Bold" panose="00000900000000000000"/>
                </a:rPr>
                <a:t>20.8%</a:t>
              </a:r>
              <a:endParaRPr lang="en-US" sz="2800">
                <a:solidFill>
                  <a:srgbClr val="FFFFFF">
                    <a:alpha val="89804"/>
                  </a:srgbClr>
                </a:solidFill>
                <a:latin typeface="Montserrat Ultra-Bold" panose="00000900000000000000"/>
              </a:endParaRP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 rot="0">
              <a:off x="0" y="0"/>
              <a:ext cx="4574610" cy="4574610"/>
              <a:chOff x="0" y="0"/>
              <a:chExt cx="2540000" cy="254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FFD2">
                  <a:alpha val="89804"/>
                </a:srgbClr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253776" y="17180"/>
                <a:ext cx="1166849" cy="1008604"/>
              </a:xfrm>
              <a:custGeom>
                <a:avLst/>
                <a:gdLst/>
                <a:ahLst/>
                <a:cxnLst/>
                <a:rect l="l" t="t" r="r" b="b"/>
                <a:pathLst>
                  <a:path w="1166849" h="1008604">
                    <a:moveTo>
                      <a:pt x="333724" y="23148"/>
                    </a:moveTo>
                    <a:cubicBezTo>
                      <a:pt x="667543" y="109339"/>
                      <a:pt x="951974" y="327544"/>
                      <a:pt x="1121690" y="627644"/>
                    </a:cubicBezTo>
                    <a:cubicBezTo>
                      <a:pt x="1166849" y="706669"/>
                      <a:pt x="1166273" y="803815"/>
                      <a:pt x="1120181" y="882298"/>
                    </a:cubicBezTo>
                    <a:cubicBezTo>
                      <a:pt x="1074088" y="960781"/>
                      <a:pt x="989527" y="1008604"/>
                      <a:pt x="898515" y="1007657"/>
                    </a:cubicBezTo>
                    <a:cubicBezTo>
                      <a:pt x="807502" y="1006711"/>
                      <a:pt x="723953" y="957140"/>
                      <a:pt x="679504" y="877715"/>
                    </a:cubicBezTo>
                    <a:cubicBezTo>
                      <a:pt x="577674" y="697654"/>
                      <a:pt x="407015" y="566732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4586FF">
                  <a:alpha val="89804"/>
                </a:srgbClr>
              </a:solidFill>
            </p:spPr>
          </p:sp>
        </p:grpSp>
      </p:grpSp>
      <p:sp>
        <p:nvSpPr>
          <p:cNvPr id="22" name="Freeform 22"/>
          <p:cNvSpPr/>
          <p:nvPr/>
        </p:nvSpPr>
        <p:spPr>
          <a:xfrm>
            <a:off x="17522475" y="7864742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8" y="0"/>
                </a:lnTo>
                <a:lnTo>
                  <a:pt x="501468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5400000">
            <a:off x="1163866" y="-497892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7" y="0"/>
                </a:lnTo>
                <a:lnTo>
                  <a:pt x="501467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370632" y="4766300"/>
            <a:ext cx="1493109" cy="988768"/>
          </a:xfrm>
          <a:custGeom>
            <a:avLst/>
            <a:gdLst/>
            <a:ahLst/>
            <a:cxnLst/>
            <a:rect l="l" t="t" r="r" b="b"/>
            <a:pathLst>
              <a:path w="1493109" h="988768">
                <a:moveTo>
                  <a:pt x="0" y="0"/>
                </a:moveTo>
                <a:lnTo>
                  <a:pt x="1493109" y="0"/>
                </a:lnTo>
                <a:lnTo>
                  <a:pt x="1493109" y="988768"/>
                </a:lnTo>
                <a:lnTo>
                  <a:pt x="0" y="988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5335" b="-11290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774820" y="1371553"/>
            <a:ext cx="12854062" cy="126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5"/>
              </a:lnSpc>
            </a:pPr>
            <a:r>
              <a:rPr lang="en-US" sz="8200">
                <a:solidFill>
                  <a:srgbClr val="FFFFFF"/>
                </a:solidFill>
                <a:latin typeface="Montserrat Semi-Bold" panose="00000700000000000000"/>
              </a:rPr>
              <a:t>Students Statistics</a:t>
            </a:r>
            <a:endParaRPr lang="en-US" sz="8200">
              <a:solidFill>
                <a:srgbClr val="FFFFFF"/>
              </a:solidFill>
              <a:latin typeface="Montserrat Semi-Bold" panose="000007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66581" y="7508133"/>
            <a:ext cx="3430957" cy="151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0"/>
              </a:lnSpc>
            </a:pPr>
            <a:r>
              <a:rPr lang="en-US" sz="3260">
                <a:solidFill>
                  <a:srgbClr val="FFFFFF"/>
                </a:solidFill>
                <a:latin typeface="Montserrat Semi-Bold" panose="00000700000000000000"/>
              </a:rPr>
              <a:t> Students  Studying a day before exam</a:t>
            </a:r>
            <a:endParaRPr lang="en-US" sz="3260">
              <a:solidFill>
                <a:srgbClr val="FFFFFF"/>
              </a:solidFill>
              <a:latin typeface="Montserrat Semi-Bold" panose="000007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512307" y="7508133"/>
            <a:ext cx="3430957" cy="151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0"/>
              </a:lnSpc>
            </a:pPr>
            <a:r>
              <a:rPr lang="en-US" sz="3260">
                <a:solidFill>
                  <a:srgbClr val="FFFFFF"/>
                </a:solidFill>
                <a:latin typeface="Montserrat Semi-Bold" panose="00000700000000000000"/>
              </a:rPr>
              <a:t>Students strugling for Notes</a:t>
            </a:r>
            <a:endParaRPr lang="en-US" sz="3260">
              <a:solidFill>
                <a:srgbClr val="FFFFFF"/>
              </a:solidFill>
              <a:latin typeface="Montserrat Semi-Bold" panose="000007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201851" y="7508133"/>
            <a:ext cx="3839295" cy="201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0"/>
              </a:lnSpc>
            </a:pPr>
            <a:r>
              <a:rPr lang="en-US" sz="3260">
                <a:solidFill>
                  <a:srgbClr val="FFFFFF"/>
                </a:solidFill>
                <a:latin typeface="Montserrat Semi-Bold" panose="00000700000000000000"/>
              </a:rPr>
              <a:t>Students thinking of previous year questions </a:t>
            </a:r>
            <a:endParaRPr lang="en-US" sz="3260">
              <a:solidFill>
                <a:srgbClr val="FFFFFF"/>
              </a:solidFill>
              <a:latin typeface="Montserrat Semi-Bold" panose="000007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351746" y="7508133"/>
            <a:ext cx="3430957" cy="201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0"/>
              </a:lnSpc>
            </a:pPr>
            <a:r>
              <a:rPr lang="en-US" sz="3260">
                <a:solidFill>
                  <a:srgbClr val="FFFFFF"/>
                </a:solidFill>
                <a:latin typeface="Montserrat Semi-Bold" panose="00000700000000000000"/>
              </a:rPr>
              <a:t>Students thinking about the paper pattern</a:t>
            </a:r>
            <a:endParaRPr lang="en-US" sz="3260">
              <a:solidFill>
                <a:srgbClr val="FFFFFF"/>
              </a:solidFill>
              <a:latin typeface="Montserrat Semi-Bold" panose="000007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532380" y="5025390"/>
            <a:ext cx="1151890" cy="582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spc="-69">
                <a:solidFill>
                  <a:srgbClr val="FFFFFF"/>
                </a:solidFill>
                <a:latin typeface="Josefin Sans Bold" panose="00000800000000000000"/>
              </a:rPr>
              <a:t>7</a:t>
            </a:r>
            <a:r>
              <a:rPr lang="en-IN" altLang="en-US" sz="3500" spc="-69">
                <a:solidFill>
                  <a:srgbClr val="FFFFFF"/>
                </a:solidFill>
                <a:latin typeface="Josefin Sans Bold" panose="00000800000000000000"/>
              </a:rPr>
              <a:t>0</a:t>
            </a:r>
            <a:r>
              <a:rPr lang="en-US" sz="3500" spc="-69">
                <a:solidFill>
                  <a:srgbClr val="FFFFFF"/>
                </a:solidFill>
                <a:latin typeface="Josefin Sans Bold" panose="00000800000000000000"/>
              </a:rPr>
              <a:t>%</a:t>
            </a:r>
            <a:endParaRPr lang="en-US" sz="3500" spc="-69">
              <a:solidFill>
                <a:srgbClr val="FFFFFF"/>
              </a:solidFill>
              <a:latin typeface="Josefin Sans Bold" panose="00000800000000000000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10579113" y="4861121"/>
            <a:ext cx="1493109" cy="988768"/>
          </a:xfrm>
          <a:custGeom>
            <a:avLst/>
            <a:gdLst/>
            <a:ahLst/>
            <a:cxnLst/>
            <a:rect l="l" t="t" r="r" b="b"/>
            <a:pathLst>
              <a:path w="1493109" h="988768">
                <a:moveTo>
                  <a:pt x="0" y="0"/>
                </a:moveTo>
                <a:lnTo>
                  <a:pt x="1493109" y="0"/>
                </a:lnTo>
                <a:lnTo>
                  <a:pt x="1493109" y="988768"/>
                </a:lnTo>
                <a:lnTo>
                  <a:pt x="0" y="988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5335" b="-11290"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351746" y="3640026"/>
            <a:ext cx="3430957" cy="3430957"/>
            <a:chOff x="0" y="0"/>
            <a:chExt cx="4574610" cy="4574610"/>
          </a:xfrm>
        </p:grpSpPr>
        <p:sp>
          <p:nvSpPr>
            <p:cNvPr id="33" name="TextBox 33"/>
            <p:cNvSpPr txBox="1"/>
            <p:nvPr/>
          </p:nvSpPr>
          <p:spPr>
            <a:xfrm>
              <a:off x="1548402" y="1956731"/>
              <a:ext cx="1477806" cy="613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>
                      <a:alpha val="89804"/>
                    </a:srgbClr>
                  </a:solidFill>
                  <a:latin typeface="Montserrat Ultra-Bold" panose="00000900000000000000"/>
                </a:rPr>
                <a:t>30.9%</a:t>
              </a:r>
              <a:endParaRPr lang="en-US" sz="2800">
                <a:solidFill>
                  <a:srgbClr val="FFFFFF">
                    <a:alpha val="89804"/>
                  </a:srgbClr>
                </a:solidFill>
                <a:latin typeface="Montserrat Ultra-Bold" panose="00000900000000000000"/>
              </a:endParaRPr>
            </a:p>
          </p:txBody>
        </p:sp>
        <p:grpSp>
          <p:nvGrpSpPr>
            <p:cNvPr id="34" name="Group 34"/>
            <p:cNvGrpSpPr>
              <a:grpSpLocks noChangeAspect="1"/>
            </p:cNvGrpSpPr>
            <p:nvPr/>
          </p:nvGrpSpPr>
          <p:grpSpPr>
            <a:xfrm rot="0">
              <a:off x="0" y="0"/>
              <a:ext cx="4574610" cy="4574610"/>
              <a:chOff x="0" y="0"/>
              <a:chExt cx="2540000" cy="254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FFD2">
                  <a:alpha val="89804"/>
                </a:srgbClr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1253776" y="17180"/>
                <a:ext cx="1353575" cy="1645445"/>
              </a:xfrm>
              <a:custGeom>
                <a:avLst/>
                <a:gdLst/>
                <a:ahLst/>
                <a:cxnLst/>
                <a:rect l="l" t="t" r="r" b="b"/>
                <a:pathLst>
                  <a:path w="1353575" h="1645445">
                    <a:moveTo>
                      <a:pt x="333724" y="23148"/>
                    </a:moveTo>
                    <a:cubicBezTo>
                      <a:pt x="950232" y="182329"/>
                      <a:pt x="1353574" y="773430"/>
                      <a:pt x="1277008" y="1405537"/>
                    </a:cubicBezTo>
                    <a:cubicBezTo>
                      <a:pt x="1266468" y="1495941"/>
                      <a:pt x="1208362" y="1573796"/>
                      <a:pt x="1124691" y="1609621"/>
                    </a:cubicBezTo>
                    <a:cubicBezTo>
                      <a:pt x="1041021" y="1645445"/>
                      <a:pt x="944578" y="1633763"/>
                      <a:pt x="871881" y="1578998"/>
                    </a:cubicBezTo>
                    <a:cubicBezTo>
                      <a:pt x="799184" y="1524233"/>
                      <a:pt x="761346" y="1434757"/>
                      <a:pt x="772695" y="1344450"/>
                    </a:cubicBezTo>
                    <a:cubicBezTo>
                      <a:pt x="818634" y="965186"/>
                      <a:pt x="576629" y="610526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4586FF">
                  <a:alpha val="89804"/>
                </a:srgbClr>
              </a:solidFill>
            </p:spPr>
          </p:sp>
        </p:grpSp>
      </p:grpSp>
      <p:sp>
        <p:nvSpPr>
          <p:cNvPr id="37" name="Freeform 37"/>
          <p:cNvSpPr/>
          <p:nvPr/>
        </p:nvSpPr>
        <p:spPr>
          <a:xfrm>
            <a:off x="14320670" y="4861121"/>
            <a:ext cx="1493109" cy="988768"/>
          </a:xfrm>
          <a:custGeom>
            <a:avLst/>
            <a:gdLst/>
            <a:ahLst/>
            <a:cxnLst/>
            <a:rect l="l" t="t" r="r" b="b"/>
            <a:pathLst>
              <a:path w="1493109" h="988768">
                <a:moveTo>
                  <a:pt x="0" y="0"/>
                </a:moveTo>
                <a:lnTo>
                  <a:pt x="1493109" y="0"/>
                </a:lnTo>
                <a:lnTo>
                  <a:pt x="1493109" y="988768"/>
                </a:lnTo>
                <a:lnTo>
                  <a:pt x="0" y="988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5335" b="-11290"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0798175" y="5025390"/>
            <a:ext cx="1213485" cy="582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spc="-69">
                <a:solidFill>
                  <a:srgbClr val="FFFFFF"/>
                </a:solidFill>
                <a:latin typeface="Josefin Sans Bold" panose="00000800000000000000"/>
              </a:rPr>
              <a:t>50%</a:t>
            </a:r>
            <a:endParaRPr lang="en-US" sz="3500" spc="-69">
              <a:solidFill>
                <a:srgbClr val="FFFFFF"/>
              </a:solidFill>
              <a:latin typeface="Josefin Sans Bold" panose="0000080000000000000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4596110" y="5067300"/>
            <a:ext cx="1019810" cy="582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spc="-69">
                <a:solidFill>
                  <a:srgbClr val="FFFFFF"/>
                </a:solidFill>
                <a:latin typeface="Josefin Sans Bold" panose="00000800000000000000"/>
              </a:rPr>
              <a:t>30%</a:t>
            </a:r>
            <a:endParaRPr lang="en-US" sz="3500" spc="-69">
              <a:solidFill>
                <a:srgbClr val="FFFFFF"/>
              </a:solidFill>
              <a:latin typeface="Josefin Sans Bold" panose="00000800000000000000"/>
            </a:endParaRPr>
          </a:p>
        </p:txBody>
      </p:sp>
      <p:grpSp>
        <p:nvGrpSpPr>
          <p:cNvPr id="40" name="Group 40"/>
          <p:cNvGrpSpPr/>
          <p:nvPr/>
        </p:nvGrpSpPr>
        <p:grpSpPr>
          <a:xfrm rot="0">
            <a:off x="5512394" y="3640026"/>
            <a:ext cx="3430957" cy="3430957"/>
            <a:chOff x="0" y="0"/>
            <a:chExt cx="4574610" cy="4574610"/>
          </a:xfrm>
        </p:grpSpPr>
        <p:sp>
          <p:nvSpPr>
            <p:cNvPr id="41" name="TextBox 41"/>
            <p:cNvSpPr txBox="1"/>
            <p:nvPr/>
          </p:nvSpPr>
          <p:spPr>
            <a:xfrm>
              <a:off x="1618801" y="1956731"/>
              <a:ext cx="1337007" cy="613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>
                      <a:alpha val="89804"/>
                    </a:srgbClr>
                  </a:solidFill>
                  <a:latin typeface="Montserrat Ultra-Bold" panose="00000900000000000000"/>
                </a:rPr>
                <a:t>73.1%</a:t>
              </a:r>
              <a:endParaRPr lang="en-US" sz="2800">
                <a:solidFill>
                  <a:srgbClr val="FFFFFF">
                    <a:alpha val="89804"/>
                  </a:srgbClr>
                </a:solidFill>
                <a:latin typeface="Montserrat Ultra-Bold" panose="00000900000000000000"/>
              </a:endParaRPr>
            </a:p>
          </p:txBody>
        </p:sp>
        <p:grpSp>
          <p:nvGrpSpPr>
            <p:cNvPr id="42" name="Group 42"/>
            <p:cNvGrpSpPr>
              <a:grpSpLocks noChangeAspect="1"/>
            </p:cNvGrpSpPr>
            <p:nvPr/>
          </p:nvGrpSpPr>
          <p:grpSpPr>
            <a:xfrm rot="0">
              <a:off x="0" y="0"/>
              <a:ext cx="4574610" cy="4574610"/>
              <a:chOff x="0" y="0"/>
              <a:chExt cx="2540000" cy="254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FFD2">
                  <a:alpha val="89804"/>
                </a:srgbClr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52718" y="17180"/>
                <a:ext cx="2513044" cy="2603265"/>
              </a:xfrm>
              <a:custGeom>
                <a:avLst/>
                <a:gdLst/>
                <a:ahLst/>
                <a:cxnLst/>
                <a:rect l="l" t="t" r="r" b="b"/>
                <a:pathLst>
                  <a:path w="2513044" h="2603265">
                    <a:moveTo>
                      <a:pt x="1534782" y="23148"/>
                    </a:moveTo>
                    <a:cubicBezTo>
                      <a:pt x="2116222" y="173275"/>
                      <a:pt x="2513044" y="710130"/>
                      <a:pt x="2485993" y="1310029"/>
                    </a:cubicBezTo>
                    <a:cubicBezTo>
                      <a:pt x="2458942" y="1909928"/>
                      <a:pt x="2015413" y="2408890"/>
                      <a:pt x="1422821" y="2506077"/>
                    </a:cubicBezTo>
                    <a:cubicBezTo>
                      <a:pt x="830230" y="2603265"/>
                      <a:pt x="250559" y="2272112"/>
                      <a:pt x="33307" y="1712280"/>
                    </a:cubicBezTo>
                    <a:cubicBezTo>
                      <a:pt x="0" y="1627576"/>
                      <a:pt x="14560" y="1531525"/>
                      <a:pt x="71474" y="1460498"/>
                    </a:cubicBezTo>
                    <a:cubicBezTo>
                      <a:pt x="128388" y="1389471"/>
                      <a:pt x="218955" y="1354325"/>
                      <a:pt x="308882" y="1368368"/>
                    </a:cubicBezTo>
                    <a:cubicBezTo>
                      <a:pt x="398809" y="1382412"/>
                      <a:pt x="474349" y="1443498"/>
                      <a:pt x="506897" y="1528496"/>
                    </a:cubicBezTo>
                    <a:cubicBezTo>
                      <a:pt x="637248" y="1864395"/>
                      <a:pt x="985051" y="2063087"/>
                      <a:pt x="1340606" y="2004774"/>
                    </a:cubicBezTo>
                    <a:cubicBezTo>
                      <a:pt x="1696161" y="1946462"/>
                      <a:pt x="1962278" y="1647085"/>
                      <a:pt x="1978508" y="1287145"/>
                    </a:cubicBezTo>
                    <a:cubicBezTo>
                      <a:pt x="1994739" y="927206"/>
                      <a:pt x="1756646" y="605093"/>
                      <a:pt x="1407782" y="515017"/>
                    </a:cubicBezTo>
                    <a:cubicBezTo>
                      <a:pt x="1319554" y="492657"/>
                      <a:pt x="1250034" y="424799"/>
                      <a:pt x="1225546" y="337138"/>
                    </a:cubicBezTo>
                    <a:cubicBezTo>
                      <a:pt x="1201058" y="249478"/>
                      <a:pt x="1225344" y="155414"/>
                      <a:pt x="1289210" y="90567"/>
                    </a:cubicBezTo>
                    <a:cubicBezTo>
                      <a:pt x="1353076" y="25719"/>
                      <a:pt x="1446758" y="0"/>
                      <a:pt x="1534782" y="23148"/>
                    </a:cubicBezTo>
                    <a:close/>
                  </a:path>
                </a:pathLst>
              </a:custGeom>
              <a:solidFill>
                <a:srgbClr val="4586FF">
                  <a:alpha val="89804"/>
                </a:srgbClr>
              </a:solidFill>
            </p:spPr>
          </p:sp>
        </p:grpSp>
      </p:grpSp>
      <p:sp>
        <p:nvSpPr>
          <p:cNvPr id="45" name="Freeform 45"/>
          <p:cNvSpPr/>
          <p:nvPr/>
        </p:nvSpPr>
        <p:spPr>
          <a:xfrm>
            <a:off x="6468427" y="4766300"/>
            <a:ext cx="1493109" cy="988768"/>
          </a:xfrm>
          <a:custGeom>
            <a:avLst/>
            <a:gdLst/>
            <a:ahLst/>
            <a:cxnLst/>
            <a:rect l="l" t="t" r="r" b="b"/>
            <a:pathLst>
              <a:path w="1493109" h="988768">
                <a:moveTo>
                  <a:pt x="0" y="0"/>
                </a:moveTo>
                <a:lnTo>
                  <a:pt x="1493109" y="0"/>
                </a:lnTo>
                <a:lnTo>
                  <a:pt x="1493109" y="988768"/>
                </a:lnTo>
                <a:lnTo>
                  <a:pt x="0" y="988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5335" b="-11290"/>
            </a:stretch>
          </a:blipFill>
        </p:spPr>
      </p:sp>
      <p:sp>
        <p:nvSpPr>
          <p:cNvPr id="46" name="TextBox 46"/>
          <p:cNvSpPr txBox="1"/>
          <p:nvPr/>
        </p:nvSpPr>
        <p:spPr>
          <a:xfrm>
            <a:off x="6742430" y="4972050"/>
            <a:ext cx="1055370" cy="582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spc="-69">
                <a:solidFill>
                  <a:srgbClr val="FFFFFF"/>
                </a:solidFill>
                <a:latin typeface="Josefin Sans Bold" panose="00000800000000000000"/>
              </a:rPr>
              <a:t>70%</a:t>
            </a:r>
            <a:endParaRPr lang="en-US" sz="3500" spc="-69">
              <a:solidFill>
                <a:srgbClr val="FFFFFF"/>
              </a:solidFill>
              <a:latin typeface="Josefin Sans Bold" panose="000008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93D">
                <a:alpha val="100000"/>
              </a:srgbClr>
            </a:gs>
            <a:gs pos="100000">
              <a:srgbClr val="928D9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67265" y="3338458"/>
            <a:ext cx="8920735" cy="5919842"/>
          </a:xfrm>
          <a:custGeom>
            <a:avLst/>
            <a:gdLst/>
            <a:ahLst/>
            <a:cxnLst/>
            <a:rect l="l" t="t" r="r" b="b"/>
            <a:pathLst>
              <a:path w="8920735" h="5919842">
                <a:moveTo>
                  <a:pt x="0" y="0"/>
                </a:moveTo>
                <a:lnTo>
                  <a:pt x="8920735" y="0"/>
                </a:lnTo>
                <a:lnTo>
                  <a:pt x="8920735" y="5919842"/>
                </a:lnTo>
                <a:lnTo>
                  <a:pt x="0" y="591984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4849" r="-1359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9135" y="3309883"/>
            <a:ext cx="8584390" cy="7905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60"/>
              </a:lnSpc>
            </a:pPr>
          </a:p>
          <a:p>
            <a:pPr marL="807720" lvl="1" indent="-403860" algn="just">
              <a:lnSpc>
                <a:spcPts val="4860"/>
              </a:lnSpc>
              <a:buFont typeface="Arial" panose="020B0604020202020204"/>
              <a:buChar char="•"/>
            </a:pPr>
            <a:r>
              <a:rPr lang="en-US" sz="3740" spc="-74">
                <a:solidFill>
                  <a:srgbClr val="FFFFFF"/>
                </a:solidFill>
                <a:latin typeface="Montserrat Bold" panose="00000800000000000000"/>
              </a:rPr>
              <a:t>Access</a:t>
            </a:r>
            <a:r>
              <a:rPr lang="en-US" sz="3740" spc="-74">
                <a:solidFill>
                  <a:srgbClr val="FFFFFF"/>
                </a:solidFill>
                <a:latin typeface="Montserrat Bold" panose="00000800000000000000"/>
              </a:rPr>
              <a:t> previous year questions papers of Term end exam and mid term Test</a:t>
            </a:r>
            <a:endParaRPr lang="en-US" sz="3740" spc="-74">
              <a:solidFill>
                <a:srgbClr val="FFFFFF"/>
              </a:solidFill>
              <a:latin typeface="Montserrat Bold" panose="00000800000000000000"/>
            </a:endParaRPr>
          </a:p>
          <a:p>
            <a:pPr algn="just">
              <a:lnSpc>
                <a:spcPts val="4860"/>
              </a:lnSpc>
            </a:pPr>
            <a:r>
              <a:rPr lang="en-US" sz="3740" spc="-74">
                <a:solidFill>
                  <a:srgbClr val="FFFFFF"/>
                </a:solidFill>
                <a:latin typeface="Montserrat Bold" panose="00000800000000000000"/>
              </a:rPr>
              <a:t> </a:t>
            </a:r>
            <a:endParaRPr lang="en-US" sz="3740" spc="-74">
              <a:solidFill>
                <a:srgbClr val="FFFFFF"/>
              </a:solidFill>
              <a:latin typeface="Montserrat Bold" panose="00000800000000000000"/>
            </a:endParaRPr>
          </a:p>
          <a:p>
            <a:pPr marL="807720" lvl="1" indent="-403860" algn="just">
              <a:lnSpc>
                <a:spcPts val="4860"/>
              </a:lnSpc>
              <a:buFont typeface="Arial" panose="020B0604020202020204"/>
              <a:buChar char="•"/>
            </a:pPr>
            <a:r>
              <a:rPr lang="en-US" sz="3740" spc="-74">
                <a:solidFill>
                  <a:srgbClr val="FFFFFF"/>
                </a:solidFill>
                <a:latin typeface="Montserrat Bold" panose="00000800000000000000"/>
              </a:rPr>
              <a:t>Upload Question papers</a:t>
            </a:r>
            <a:endParaRPr lang="en-US" sz="3740" spc="-74">
              <a:solidFill>
                <a:srgbClr val="FFFFFF"/>
              </a:solidFill>
              <a:latin typeface="Montserrat Bold" panose="00000800000000000000"/>
            </a:endParaRPr>
          </a:p>
          <a:p>
            <a:pPr algn="just">
              <a:lnSpc>
                <a:spcPts val="4860"/>
              </a:lnSpc>
            </a:pPr>
          </a:p>
          <a:p>
            <a:pPr marL="807720" lvl="1" indent="-403860" algn="just">
              <a:lnSpc>
                <a:spcPts val="4860"/>
              </a:lnSpc>
              <a:buFont typeface="Arial" panose="020B0604020202020204"/>
              <a:buChar char="•"/>
            </a:pPr>
            <a:r>
              <a:rPr lang="en-US" sz="3740" spc="-74">
                <a:solidFill>
                  <a:srgbClr val="FFFFFF"/>
                </a:solidFill>
                <a:latin typeface="Montserrat Bold" panose="00000800000000000000"/>
              </a:rPr>
              <a:t>Upload notes</a:t>
            </a:r>
            <a:endParaRPr lang="en-US" sz="3740" spc="-74">
              <a:solidFill>
                <a:srgbClr val="FFFFFF"/>
              </a:solidFill>
              <a:latin typeface="Montserrat Bold" panose="00000800000000000000"/>
            </a:endParaRPr>
          </a:p>
          <a:p>
            <a:pPr algn="just">
              <a:lnSpc>
                <a:spcPts val="4860"/>
              </a:lnSpc>
            </a:pPr>
          </a:p>
          <a:p>
            <a:pPr marL="807720" lvl="1" indent="-403860" algn="just">
              <a:lnSpc>
                <a:spcPts val="4860"/>
              </a:lnSpc>
              <a:buFont typeface="Arial" panose="020B0604020202020204"/>
              <a:buChar char="•"/>
            </a:pPr>
            <a:r>
              <a:rPr lang="en-US" sz="3740" spc="-74">
                <a:solidFill>
                  <a:srgbClr val="FFFFFF"/>
                </a:solidFill>
                <a:latin typeface="Montserrat Bold" panose="00000800000000000000"/>
              </a:rPr>
              <a:t>Get access to the notes of any faculty</a:t>
            </a:r>
            <a:endParaRPr lang="en-US" sz="3740" spc="-74">
              <a:solidFill>
                <a:srgbClr val="FFFFFF"/>
              </a:solidFill>
              <a:latin typeface="Montserrat Bold" panose="00000800000000000000"/>
            </a:endParaRPr>
          </a:p>
          <a:p>
            <a:pPr algn="just">
              <a:lnSpc>
                <a:spcPts val="4860"/>
              </a:lnSpc>
            </a:pPr>
          </a:p>
          <a:p>
            <a:pPr algn="just">
              <a:lnSpc>
                <a:spcPts val="4860"/>
              </a:lnSpc>
            </a:pPr>
          </a:p>
        </p:txBody>
      </p:sp>
      <p:sp>
        <p:nvSpPr>
          <p:cNvPr id="4" name="TextBox 4"/>
          <p:cNvSpPr txBox="1"/>
          <p:nvPr/>
        </p:nvSpPr>
        <p:spPr>
          <a:xfrm>
            <a:off x="4331775" y="227485"/>
            <a:ext cx="8404276" cy="145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50"/>
              </a:lnSpc>
            </a:pPr>
            <a:r>
              <a:rPr lang="en-US" sz="8535">
                <a:solidFill>
                  <a:srgbClr val="FFFFFF"/>
                </a:solidFill>
                <a:latin typeface="Canva Sans Bold" panose="020B0803030501040103"/>
              </a:rPr>
              <a:t>Solution</a:t>
            </a:r>
            <a:endParaRPr lang="en-US" sz="8535">
              <a:solidFill>
                <a:srgbClr val="FFFFFF"/>
              </a:solidFill>
              <a:latin typeface="Canva Sans Bold" panose="020B08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03960" y="1582265"/>
            <a:ext cx="10032558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Canva Sans Bold" panose="020B0803030501040103"/>
              </a:rPr>
              <a:t>A web based solution which provides</a:t>
            </a:r>
            <a:r>
              <a:rPr lang="en-US" sz="5200">
                <a:solidFill>
                  <a:srgbClr val="FFFFFF"/>
                </a:solidFill>
                <a:latin typeface="Canva Sans Bold" panose="020B0803030501040103"/>
              </a:rPr>
              <a:t> :-</a:t>
            </a:r>
            <a:endParaRPr lang="en-US" sz="5200">
              <a:solidFill>
                <a:srgbClr val="FFFFFF"/>
              </a:solidFill>
              <a:latin typeface="Canva Sans Bold" panose="020B08030305010401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93D">
                <a:alpha val="100000"/>
              </a:srgbClr>
            </a:gs>
            <a:gs pos="100000">
              <a:srgbClr val="928D9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74565" y="160020"/>
            <a:ext cx="6440170" cy="1651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 panose="020B0803030501040103"/>
              </a:rPr>
              <a:t>TechStack</a:t>
            </a:r>
            <a:endParaRPr lang="en-US" sz="9200">
              <a:solidFill>
                <a:srgbClr val="FFFFFF"/>
              </a:solidFill>
              <a:latin typeface="Canva Sans Bold" panose="020B0803030501040103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3247390"/>
            <a:ext cx="6365885" cy="5202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80795" lvl="1" indent="-640715" algn="just">
              <a:lnSpc>
                <a:spcPts val="8305"/>
              </a:lnSpc>
              <a:buFont typeface="Arial" panose="020B0604020202020204"/>
              <a:buChar char="•"/>
            </a:pPr>
            <a:r>
              <a:rPr lang="en-US" sz="5930">
                <a:solidFill>
                  <a:srgbClr val="FFFFFF"/>
                </a:solidFill>
                <a:latin typeface="Canva Sans Bold" panose="020B0803030501040103"/>
              </a:rPr>
              <a:t>HTML</a:t>
            </a:r>
            <a:endParaRPr lang="en-US" sz="5930">
              <a:solidFill>
                <a:srgbClr val="FFFFFF"/>
              </a:solidFill>
              <a:latin typeface="Canva Sans Bold" panose="020B0803030501040103"/>
            </a:endParaRPr>
          </a:p>
          <a:p>
            <a:pPr marL="1280795" lvl="1" indent="-640715" algn="just">
              <a:lnSpc>
                <a:spcPts val="8305"/>
              </a:lnSpc>
              <a:buFont typeface="Arial" panose="020B0604020202020204"/>
              <a:buChar char="•"/>
            </a:pPr>
            <a:r>
              <a:rPr lang="en-US" sz="5930">
                <a:solidFill>
                  <a:srgbClr val="FFFFFF"/>
                </a:solidFill>
                <a:latin typeface="Canva Sans Bold" panose="020B0803030501040103"/>
              </a:rPr>
              <a:t>CSS</a:t>
            </a:r>
            <a:endParaRPr lang="en-US" sz="5930">
              <a:solidFill>
                <a:srgbClr val="FFFFFF"/>
              </a:solidFill>
              <a:latin typeface="Canva Sans Bold" panose="020B0803030501040103"/>
            </a:endParaRPr>
          </a:p>
          <a:p>
            <a:pPr marL="1280795" lvl="1" indent="-640715" algn="just">
              <a:lnSpc>
                <a:spcPts val="8305"/>
              </a:lnSpc>
              <a:buFont typeface="Arial" panose="020B0604020202020204"/>
              <a:buChar char="•"/>
            </a:pPr>
            <a:r>
              <a:rPr lang="en-US" sz="5930">
                <a:solidFill>
                  <a:srgbClr val="FFFFFF"/>
                </a:solidFill>
                <a:latin typeface="Canva Sans Bold" panose="020B0803030501040103"/>
              </a:rPr>
              <a:t>Java script</a:t>
            </a:r>
            <a:endParaRPr lang="en-US" sz="5930">
              <a:solidFill>
                <a:srgbClr val="FFFFFF"/>
              </a:solidFill>
              <a:latin typeface="Canva Sans Bold" panose="020B0803030501040103"/>
            </a:endParaRPr>
          </a:p>
          <a:p>
            <a:pPr algn="just">
              <a:lnSpc>
                <a:spcPts val="8305"/>
              </a:lnSpc>
            </a:pPr>
          </a:p>
          <a:p>
            <a:pPr marL="1280795" lvl="1" indent="-640715" algn="just">
              <a:lnSpc>
                <a:spcPts val="8305"/>
              </a:lnSpc>
              <a:buFont typeface="Arial" panose="020B0604020202020204"/>
              <a:buChar char="•"/>
            </a:pPr>
            <a:r>
              <a:rPr lang="en-US" sz="5930">
                <a:solidFill>
                  <a:srgbClr val="FFFFFF"/>
                </a:solidFill>
                <a:latin typeface="Canva Sans Bold" panose="020B0803030501040103"/>
              </a:rPr>
              <a:t>Sanity.io</a:t>
            </a:r>
            <a:endParaRPr lang="en-US" sz="5930">
              <a:solidFill>
                <a:srgbClr val="FFFFFF"/>
              </a:solidFill>
              <a:latin typeface="Canva Sans Bold" panose="020B08030305010401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166921" y="1479230"/>
            <a:ext cx="1601914" cy="557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45"/>
              </a:lnSpc>
            </a:pPr>
            <a:r>
              <a:rPr lang="en-US" sz="32535">
                <a:solidFill>
                  <a:srgbClr val="FFFFFF"/>
                </a:solidFill>
                <a:latin typeface="Canva Sans" panose="020B0503030501040103"/>
              </a:rPr>
              <a:t>}</a:t>
            </a:r>
            <a:endParaRPr lang="en-US" sz="32535">
              <a:solidFill>
                <a:srgbClr val="FFFFFF"/>
              </a:solidFill>
              <a:latin typeface="Canva Sans" panose="020B05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513155" y="7253697"/>
            <a:ext cx="45472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 panose="020B0803030501040103"/>
              </a:rPr>
              <a:t>}</a:t>
            </a:r>
            <a:endParaRPr lang="en-US" sz="9200">
              <a:solidFill>
                <a:srgbClr val="FFFFFF"/>
              </a:solidFill>
              <a:latin typeface="Canva Sans Bold" panose="020B08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58400" y="3986530"/>
            <a:ext cx="5981700" cy="1508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FFFFFF"/>
                </a:solidFill>
                <a:latin typeface="Canva Sans" panose="020B0503030501040103"/>
              </a:rPr>
              <a:t>Front</a:t>
            </a:r>
            <a:r>
              <a:rPr lang="en-IN" altLang="en-US" sz="8400">
                <a:solidFill>
                  <a:srgbClr val="FFFFFF"/>
                </a:solidFill>
                <a:latin typeface="Canva Sans" panose="020B0503030501040103"/>
              </a:rPr>
              <a:t>e</a:t>
            </a:r>
            <a:r>
              <a:rPr lang="en-US" sz="8400">
                <a:solidFill>
                  <a:srgbClr val="FFFFFF"/>
                </a:solidFill>
                <a:latin typeface="Canva Sans" panose="020B0503030501040103"/>
              </a:rPr>
              <a:t>nd</a:t>
            </a:r>
            <a:endParaRPr lang="en-US" sz="8400">
              <a:solidFill>
                <a:srgbClr val="FFFFFF"/>
              </a:solidFill>
              <a:latin typeface="Canva Sans" panose="020B05030305010401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153650" y="7479665"/>
            <a:ext cx="4796155" cy="14700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FFFFFF"/>
                </a:solidFill>
                <a:latin typeface="Canva Sans" panose="020B0503030501040103"/>
              </a:rPr>
              <a:t>Backend</a:t>
            </a:r>
            <a:endParaRPr lang="en-US" sz="8400">
              <a:solidFill>
                <a:srgbClr val="FFFFFF"/>
              </a:solidFill>
              <a:latin typeface="Canva Sans" panose="020B05030305010401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93D">
                <a:alpha val="100000"/>
              </a:srgbClr>
            </a:gs>
            <a:gs pos="100000">
              <a:srgbClr val="928D9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61130" y="159703"/>
            <a:ext cx="1316574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 panose="020B0803030501040103"/>
              </a:rPr>
              <a:t>What makes us Unique </a:t>
            </a:r>
            <a:endParaRPr lang="en-US" sz="9200">
              <a:solidFill>
                <a:srgbClr val="FFFFFF"/>
              </a:solidFill>
              <a:latin typeface="Canva Sans Bold" panose="020B0803030501040103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2718" y="2531311"/>
            <a:ext cx="17482565" cy="735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80" lvl="1" indent="-561340" algn="just">
              <a:lnSpc>
                <a:spcPts val="7280"/>
              </a:lnSpc>
              <a:buFont typeface="Arial" panose="020B0604020202020204"/>
              <a:buChar char="•"/>
            </a:pPr>
            <a:r>
              <a:rPr lang="en-US" sz="5200">
                <a:solidFill>
                  <a:srgbClr val="FFFFFF"/>
                </a:solidFill>
                <a:latin typeface="Canva Sans Bold" panose="020B0803030501040103"/>
              </a:rPr>
              <a:t>50% of the questions of</a:t>
            </a:r>
            <a:r>
              <a:rPr lang="en-US" sz="5200">
                <a:solidFill>
                  <a:srgbClr val="FFFFFF"/>
                </a:solidFill>
                <a:latin typeface="Canva Sans Bold" panose="020B0803030501040103"/>
              </a:rPr>
              <a:t> previous years gets repeate</a:t>
            </a:r>
            <a:r>
              <a:rPr lang="en-US" sz="5200">
                <a:solidFill>
                  <a:srgbClr val="FFFFFF"/>
                </a:solidFill>
                <a:latin typeface="Canva Sans Bold" panose="020B0803030501040103"/>
              </a:rPr>
              <a:t>d.</a:t>
            </a:r>
            <a:endParaRPr lang="en-US" sz="5200">
              <a:solidFill>
                <a:srgbClr val="FFFFFF"/>
              </a:solidFill>
              <a:latin typeface="Canva Sans Bold" panose="020B0803030501040103"/>
            </a:endParaRPr>
          </a:p>
          <a:p>
            <a:pPr marL="1122680" lvl="1" indent="-561340" algn="just">
              <a:lnSpc>
                <a:spcPts val="7280"/>
              </a:lnSpc>
              <a:buFont typeface="Arial" panose="020B0604020202020204"/>
              <a:buChar char="•"/>
            </a:pPr>
            <a:r>
              <a:rPr lang="en-US" sz="5200">
                <a:solidFill>
                  <a:srgbClr val="FFFFFF"/>
                </a:solidFill>
                <a:latin typeface="Canva Sans Bold" panose="020B0803030501040103"/>
              </a:rPr>
              <a:t>Library management System only has term end exam papers.</a:t>
            </a:r>
            <a:endParaRPr lang="en-US" sz="5200">
              <a:solidFill>
                <a:srgbClr val="FFFFFF"/>
              </a:solidFill>
              <a:latin typeface="Canva Sans Bold" panose="020B0803030501040103"/>
            </a:endParaRPr>
          </a:p>
          <a:p>
            <a:pPr marL="1122680" lvl="1" indent="-561340" algn="just">
              <a:lnSpc>
                <a:spcPts val="7280"/>
              </a:lnSpc>
              <a:buFont typeface="Arial" panose="020B0604020202020204"/>
              <a:buChar char="•"/>
            </a:pPr>
            <a:r>
              <a:rPr lang="en-US" sz="5200">
                <a:solidFill>
                  <a:srgbClr val="FFFFFF"/>
                </a:solidFill>
                <a:latin typeface="Canva Sans Bold" panose="020B0803030501040103"/>
              </a:rPr>
              <a:t>Every one a day before exam won’t struggle for the notes and papers.</a:t>
            </a:r>
            <a:endParaRPr lang="en-US" sz="5200">
              <a:solidFill>
                <a:srgbClr val="FFFFFF"/>
              </a:solidFill>
              <a:latin typeface="Canva Sans Bold" panose="020B0803030501040103"/>
            </a:endParaRPr>
          </a:p>
          <a:p>
            <a:pPr marL="1122680" lvl="1" indent="-561340" algn="just">
              <a:lnSpc>
                <a:spcPts val="7280"/>
              </a:lnSpc>
              <a:buFont typeface="Arial" panose="020B0604020202020204"/>
              <a:buChar char="•"/>
            </a:pPr>
            <a:r>
              <a:rPr lang="en-US" sz="5200">
                <a:solidFill>
                  <a:srgbClr val="FFFFFF"/>
                </a:solidFill>
                <a:latin typeface="Canva Sans Bold" panose="020B0803030501040103"/>
              </a:rPr>
              <a:t>website is accessible to everyone on any device.</a:t>
            </a:r>
            <a:endParaRPr lang="en-US" sz="5200">
              <a:solidFill>
                <a:srgbClr val="FFFFFF"/>
              </a:solidFill>
              <a:latin typeface="Canva Sans Bold" panose="020B0803030501040103"/>
            </a:endParaRPr>
          </a:p>
          <a:p>
            <a:pPr algn="ctr">
              <a:lnSpc>
                <a:spcPts val="728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93D">
                <a:alpha val="100000"/>
              </a:srgbClr>
            </a:gs>
            <a:gs pos="100000">
              <a:srgbClr val="928D9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409263" y="1748913"/>
            <a:ext cx="3125879" cy="5029200"/>
            <a:chOff x="0" y="-511763"/>
            <a:chExt cx="823277" cy="1324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3277" cy="298108"/>
            </a:xfrm>
            <a:custGeom>
              <a:avLst/>
              <a:gdLst/>
              <a:ahLst/>
              <a:cxnLst/>
              <a:rect l="l" t="t" r="r" b="b"/>
              <a:pathLst>
                <a:path w="823277" h="298108">
                  <a:moveTo>
                    <a:pt x="0" y="0"/>
                  </a:moveTo>
                  <a:lnTo>
                    <a:pt x="823277" y="0"/>
                  </a:lnTo>
                  <a:lnTo>
                    <a:pt x="823277" y="298108"/>
                  </a:lnTo>
                  <a:lnTo>
                    <a:pt x="0" y="2981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11763"/>
              <a:ext cx="812967" cy="1324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30">
                  <a:solidFill>
                    <a:srgbClr val="000000"/>
                  </a:solidFill>
                  <a:latin typeface="Josefin Sans Bold" panose="00000800000000000000"/>
                </a:rPr>
                <a:t>Gallery(Notes and Papers)</a:t>
              </a:r>
              <a:endParaRPr lang="en-US" sz="2630">
                <a:solidFill>
                  <a:srgbClr val="000000"/>
                </a:solidFill>
                <a:latin typeface="Josefin Sans Bold" panose="0000080000000000000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5517519" y="2323744"/>
            <a:ext cx="3125879" cy="1651637"/>
            <a:chOff x="0" y="-57197"/>
            <a:chExt cx="823277" cy="4349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3277" cy="264905"/>
            </a:xfrm>
            <a:custGeom>
              <a:avLst/>
              <a:gdLst/>
              <a:ahLst/>
              <a:cxnLst/>
              <a:rect l="l" t="t" r="r" b="b"/>
              <a:pathLst>
                <a:path w="823277" h="264905">
                  <a:moveTo>
                    <a:pt x="0" y="0"/>
                  </a:moveTo>
                  <a:lnTo>
                    <a:pt x="823277" y="0"/>
                  </a:lnTo>
                  <a:lnTo>
                    <a:pt x="823277" y="264905"/>
                  </a:lnTo>
                  <a:lnTo>
                    <a:pt x="0" y="2649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97"/>
              <a:ext cx="812800" cy="434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30">
                  <a:solidFill>
                    <a:srgbClr val="000000"/>
                  </a:solidFill>
                  <a:latin typeface="Josefin Sans Bold" panose="00000800000000000000"/>
                </a:rPr>
                <a:t>NM Resources</a:t>
              </a:r>
              <a:endParaRPr lang="en-US" sz="2630">
                <a:solidFill>
                  <a:srgbClr val="000000"/>
                </a:solidFill>
                <a:latin typeface="Josefin Sans Bold" panose="0000080000000000000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9220391" y="5524721"/>
            <a:ext cx="3275742" cy="3303091"/>
            <a:chOff x="-39470" y="-335944"/>
            <a:chExt cx="862747" cy="8699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3277" cy="264905"/>
            </a:xfrm>
            <a:custGeom>
              <a:avLst/>
              <a:gdLst/>
              <a:ahLst/>
              <a:cxnLst/>
              <a:rect l="l" t="t" r="r" b="b"/>
              <a:pathLst>
                <a:path w="823277" h="264905">
                  <a:moveTo>
                    <a:pt x="0" y="0"/>
                  </a:moveTo>
                  <a:lnTo>
                    <a:pt x="823277" y="0"/>
                  </a:lnTo>
                  <a:lnTo>
                    <a:pt x="823277" y="264905"/>
                  </a:lnTo>
                  <a:lnTo>
                    <a:pt x="0" y="2649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-39470" y="-335944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30">
                  <a:solidFill>
                    <a:srgbClr val="000000"/>
                  </a:solidFill>
                  <a:latin typeface="Josefin Sans Bold" panose="00000800000000000000"/>
                </a:rPr>
                <a:t>Contacts</a:t>
              </a:r>
              <a:endParaRPr lang="en-US" sz="2630">
                <a:solidFill>
                  <a:srgbClr val="000000"/>
                </a:solidFill>
                <a:latin typeface="Josefin Sans Bold" panose="00000800000000000000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404495"/>
            <a:ext cx="15290165" cy="1651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 panose="020B0803030501040103"/>
              </a:rPr>
              <a:t>Architecture of Idea</a:t>
            </a:r>
            <a:endParaRPr lang="en-US" sz="9200">
              <a:solidFill>
                <a:srgbClr val="FFFFFF"/>
              </a:solidFill>
              <a:latin typeface="Canva Sans Bold" panose="020B0803030501040103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9389110" y="3619500"/>
            <a:ext cx="3126105" cy="4391025"/>
            <a:chOff x="0" y="-469283"/>
            <a:chExt cx="823277" cy="128208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3277" cy="264905"/>
            </a:xfrm>
            <a:custGeom>
              <a:avLst/>
              <a:gdLst/>
              <a:ahLst/>
              <a:cxnLst/>
              <a:rect l="l" t="t" r="r" b="b"/>
              <a:pathLst>
                <a:path w="823277" h="264905">
                  <a:moveTo>
                    <a:pt x="0" y="0"/>
                  </a:moveTo>
                  <a:lnTo>
                    <a:pt x="823277" y="0"/>
                  </a:lnTo>
                  <a:lnTo>
                    <a:pt x="823277" y="264905"/>
                  </a:lnTo>
                  <a:lnTo>
                    <a:pt x="0" y="2649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69283"/>
              <a:ext cx="812800" cy="1282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30">
                  <a:solidFill>
                    <a:srgbClr val="000000"/>
                  </a:solidFill>
                  <a:latin typeface="Josefin Sans Bold" panose="00000800000000000000"/>
                </a:rPr>
                <a:t>Projects</a:t>
              </a:r>
              <a:endParaRPr lang="en-US" sz="2630">
                <a:solidFill>
                  <a:srgbClr val="000000"/>
                </a:solidFill>
                <a:latin typeface="Josefin Sans Bold" panose="0000080000000000000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9220125" y="7200898"/>
            <a:ext cx="3364876" cy="3428365"/>
            <a:chOff x="-60029" y="-302531"/>
            <a:chExt cx="883306" cy="89290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23277" cy="264905"/>
            </a:xfrm>
            <a:custGeom>
              <a:avLst/>
              <a:gdLst/>
              <a:ahLst/>
              <a:cxnLst/>
              <a:rect l="l" t="t" r="r" b="b"/>
              <a:pathLst>
                <a:path w="823277" h="264905">
                  <a:moveTo>
                    <a:pt x="0" y="0"/>
                  </a:moveTo>
                  <a:lnTo>
                    <a:pt x="823277" y="0"/>
                  </a:lnTo>
                  <a:lnTo>
                    <a:pt x="823277" y="264905"/>
                  </a:lnTo>
                  <a:lnTo>
                    <a:pt x="0" y="2649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-60029" y="-302531"/>
              <a:ext cx="866987" cy="892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30">
                  <a:solidFill>
                    <a:srgbClr val="000000"/>
                  </a:solidFill>
                  <a:latin typeface="Josefin Sans Bold" panose="00000800000000000000"/>
                </a:rPr>
                <a:t>Sylabus</a:t>
              </a:r>
              <a:endParaRPr lang="en-US" sz="2630">
                <a:solidFill>
                  <a:srgbClr val="000000"/>
                </a:solidFill>
                <a:latin typeface="Josefin Sans Bold" panose="00000800000000000000"/>
              </a:endParaRPr>
            </a:p>
          </p:txBody>
        </p:sp>
      </p:grpSp>
      <p:sp>
        <p:nvSpPr>
          <p:cNvPr id="18" name="AutoShape 18"/>
          <p:cNvSpPr/>
          <p:nvPr/>
        </p:nvSpPr>
        <p:spPr>
          <a:xfrm flipH="1">
            <a:off x="7054850" y="3147060"/>
            <a:ext cx="51435" cy="568071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7036056" y="4239027"/>
            <a:ext cx="2373207" cy="1892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 flipV="1">
            <a:off x="7035800" y="5831205"/>
            <a:ext cx="2332990" cy="2857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7099509" y="7303164"/>
            <a:ext cx="227074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>
            <a:off x="7054215" y="8745855"/>
            <a:ext cx="2357120" cy="1016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93D">
                <a:alpha val="100000"/>
              </a:srgbClr>
            </a:gs>
            <a:gs pos="100000">
              <a:srgbClr val="928D9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75560" y="8848817"/>
            <a:ext cx="352968" cy="359171"/>
          </a:xfrm>
          <a:custGeom>
            <a:avLst/>
            <a:gdLst/>
            <a:ahLst/>
            <a:cxnLst/>
            <a:rect l="l" t="t" r="r" b="b"/>
            <a:pathLst>
              <a:path w="352968" h="359171">
                <a:moveTo>
                  <a:pt x="0" y="0"/>
                </a:moveTo>
                <a:lnTo>
                  <a:pt x="352968" y="0"/>
                </a:lnTo>
                <a:lnTo>
                  <a:pt x="352968" y="359171"/>
                </a:lnTo>
                <a:lnTo>
                  <a:pt x="0" y="35917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0020313" y="596001"/>
            <a:ext cx="6777960" cy="6913391"/>
            <a:chOff x="0" y="0"/>
            <a:chExt cx="1785142" cy="18208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5142" cy="1820811"/>
            </a:xfrm>
            <a:custGeom>
              <a:avLst/>
              <a:gdLst/>
              <a:ahLst/>
              <a:cxnLst/>
              <a:rect l="l" t="t" r="r" b="b"/>
              <a:pathLst>
                <a:path w="1785142" h="1820811">
                  <a:moveTo>
                    <a:pt x="58253" y="0"/>
                  </a:moveTo>
                  <a:lnTo>
                    <a:pt x="1726888" y="0"/>
                  </a:lnTo>
                  <a:cubicBezTo>
                    <a:pt x="1759061" y="0"/>
                    <a:pt x="1785142" y="26081"/>
                    <a:pt x="1785142" y="58253"/>
                  </a:cubicBezTo>
                  <a:lnTo>
                    <a:pt x="1785142" y="1762558"/>
                  </a:lnTo>
                  <a:cubicBezTo>
                    <a:pt x="1785142" y="1794730"/>
                    <a:pt x="1759061" y="1820811"/>
                    <a:pt x="1726888" y="1820811"/>
                  </a:cubicBezTo>
                  <a:lnTo>
                    <a:pt x="58253" y="1820811"/>
                  </a:lnTo>
                  <a:cubicBezTo>
                    <a:pt x="26081" y="1820811"/>
                    <a:pt x="0" y="1794730"/>
                    <a:pt x="0" y="1762558"/>
                  </a:cubicBezTo>
                  <a:lnTo>
                    <a:pt x="0" y="58253"/>
                  </a:lnTo>
                  <a:cubicBezTo>
                    <a:pt x="0" y="26081"/>
                    <a:pt x="26081" y="0"/>
                    <a:pt x="582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FFFFF"/>
              </a:solidFill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50808" y="1038225"/>
            <a:ext cx="7893192" cy="31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480"/>
              </a:lnSpc>
              <a:spcBef>
                <a:spcPct val="0"/>
              </a:spcBef>
            </a:pPr>
            <a:r>
              <a:rPr lang="en-US" sz="10400" u="none" spc="-197">
                <a:solidFill>
                  <a:srgbClr val="FFFFFF"/>
                </a:solidFill>
                <a:latin typeface="Montserrat Ultra-Bold" panose="00000900000000000000"/>
              </a:rPr>
              <a:t>THANK YOU!</a:t>
            </a:r>
            <a:endParaRPr lang="en-US" sz="10400" u="none" spc="-197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04971" y="8820242"/>
            <a:ext cx="1721001" cy="438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5"/>
              </a:lnSpc>
            </a:pPr>
            <a:r>
              <a:rPr lang="en-US" sz="2685" spc="-53">
                <a:solidFill>
                  <a:srgbClr val="FFFFFF"/>
                </a:solidFill>
                <a:latin typeface="Josefin Sans Semi-Bold" panose="00000700000000000000"/>
              </a:rPr>
              <a:t>WEBSITE</a:t>
            </a:r>
            <a:endParaRPr lang="en-US" sz="2685" spc="-53">
              <a:solidFill>
                <a:srgbClr val="FFFFFF"/>
              </a:solidFill>
              <a:latin typeface="Josefin Sans Semi-Bold" panose="000007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402414" y="1681933"/>
            <a:ext cx="6619123" cy="492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9640" lvl="1" indent="-464820" algn="just">
              <a:lnSpc>
                <a:spcPts val="5600"/>
              </a:lnSpc>
              <a:buFont typeface="Arial" panose="020B0604020202020204"/>
              <a:buChar char="•"/>
            </a:pPr>
            <a:r>
              <a:rPr lang="en-US" sz="4305" spc="-86">
                <a:solidFill>
                  <a:srgbClr val="FFFFFF"/>
                </a:solidFill>
                <a:latin typeface="Josefin Sans" panose="00000500000000000000"/>
              </a:rPr>
              <a:t>Dhruvi Agrawal</a:t>
            </a:r>
            <a:endParaRPr lang="en-US" sz="4305" spc="-86">
              <a:solidFill>
                <a:srgbClr val="FFFFFF"/>
              </a:solidFill>
              <a:latin typeface="Josefin Sans" panose="00000500000000000000"/>
            </a:endParaRPr>
          </a:p>
          <a:p>
            <a:pPr algn="just">
              <a:lnSpc>
                <a:spcPts val="5600"/>
              </a:lnSpc>
            </a:pPr>
          </a:p>
          <a:p>
            <a:pPr marL="929640" lvl="1" indent="-464820" algn="just">
              <a:lnSpc>
                <a:spcPts val="5600"/>
              </a:lnSpc>
              <a:buFont typeface="Arial" panose="020B0604020202020204"/>
              <a:buChar char="•"/>
            </a:pPr>
            <a:r>
              <a:rPr lang="en-US" sz="4305" spc="-86">
                <a:solidFill>
                  <a:srgbClr val="FFFFFF"/>
                </a:solidFill>
                <a:latin typeface="Josefin Sans" panose="00000500000000000000"/>
              </a:rPr>
              <a:t>Ishika Mahajan</a:t>
            </a:r>
            <a:endParaRPr lang="en-US" sz="4305" spc="-86">
              <a:solidFill>
                <a:srgbClr val="FFFFFF"/>
              </a:solidFill>
              <a:latin typeface="Josefin Sans" panose="00000500000000000000"/>
            </a:endParaRPr>
          </a:p>
          <a:p>
            <a:pPr algn="just">
              <a:lnSpc>
                <a:spcPts val="5600"/>
              </a:lnSpc>
            </a:pPr>
          </a:p>
          <a:p>
            <a:pPr marL="929640" lvl="1" indent="-464820" algn="just">
              <a:lnSpc>
                <a:spcPts val="5600"/>
              </a:lnSpc>
              <a:buFont typeface="Arial" panose="020B0604020202020204"/>
              <a:buChar char="•"/>
            </a:pPr>
            <a:r>
              <a:rPr lang="en-US" sz="4305" spc="-86">
                <a:solidFill>
                  <a:srgbClr val="FFFFFF"/>
                </a:solidFill>
                <a:latin typeface="Josefin Sans" panose="00000500000000000000"/>
              </a:rPr>
              <a:t>Mausmi Sinha</a:t>
            </a:r>
            <a:endParaRPr lang="en-US" sz="4305" spc="-86">
              <a:solidFill>
                <a:srgbClr val="FFFFFF"/>
              </a:solidFill>
              <a:latin typeface="Josefin Sans" panose="00000500000000000000"/>
            </a:endParaRPr>
          </a:p>
          <a:p>
            <a:pPr algn="just">
              <a:lnSpc>
                <a:spcPts val="5600"/>
              </a:lnSpc>
            </a:pPr>
          </a:p>
          <a:p>
            <a:pPr marL="929640" lvl="1" indent="-464820" algn="just">
              <a:lnSpc>
                <a:spcPts val="5600"/>
              </a:lnSpc>
              <a:buFont typeface="Arial" panose="020B0604020202020204"/>
              <a:buChar char="•"/>
            </a:pPr>
            <a:r>
              <a:rPr lang="en-US" sz="4305" spc="-86">
                <a:solidFill>
                  <a:srgbClr val="FFFFFF"/>
                </a:solidFill>
                <a:latin typeface="Josefin Sans" panose="00000500000000000000"/>
              </a:rPr>
              <a:t>Aman Singh Bhogal</a:t>
            </a:r>
            <a:endParaRPr lang="en-US" sz="4305" spc="-86">
              <a:solidFill>
                <a:srgbClr val="FFFFFF"/>
              </a:solidFill>
              <a:latin typeface="Josefin Sans" panose="0000050000000000000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472915" y="4489075"/>
            <a:ext cx="2667627" cy="839090"/>
          </a:xfrm>
          <a:custGeom>
            <a:avLst/>
            <a:gdLst/>
            <a:ahLst/>
            <a:cxnLst/>
            <a:rect l="l" t="t" r="r" b="b"/>
            <a:pathLst>
              <a:path w="2667627" h="839090">
                <a:moveTo>
                  <a:pt x="0" y="0"/>
                </a:moveTo>
                <a:lnTo>
                  <a:pt x="2667628" y="0"/>
                </a:lnTo>
                <a:lnTo>
                  <a:pt x="2667628" y="839090"/>
                </a:lnTo>
                <a:lnTo>
                  <a:pt x="0" y="839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47230" y="4638603"/>
            <a:ext cx="2118997" cy="51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85"/>
              </a:lnSpc>
            </a:pPr>
            <a:r>
              <a:rPr lang="en-US" sz="3220" spc="-64">
                <a:solidFill>
                  <a:srgbClr val="13193D"/>
                </a:solidFill>
                <a:latin typeface="Josefin Sans" panose="00000500000000000000"/>
              </a:rPr>
              <a:t>The End</a:t>
            </a:r>
            <a:endParaRPr lang="en-US" sz="3220" spc="-64">
              <a:solidFill>
                <a:srgbClr val="13193D"/>
              </a:solidFill>
              <a:latin typeface="Josefin Sans" panose="00000500000000000000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-762856" y="9791065"/>
            <a:ext cx="1981371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0975340" y="9191625"/>
            <a:ext cx="5293995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</a:rPr>
              <a:t>www.nmresources.com</a:t>
            </a:r>
            <a:endParaRPr lang="en-US" sz="3400">
              <a:solidFill>
                <a:srgbClr val="FFFFFF"/>
              </a:solidFill>
              <a:latin typeface="Canva Sans" panose="020B05030305010401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1024</Words>
  <Application>WPS Presentation</Application>
  <PresentationFormat>On-screen Show (4:3)</PresentationFormat>
  <Paragraphs>106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4" baseType="lpstr">
      <vt:lpstr>Arial</vt:lpstr>
      <vt:lpstr>SimSun</vt:lpstr>
      <vt:lpstr>Wingdings</vt:lpstr>
      <vt:lpstr>Montserrat Semi-Bold</vt:lpstr>
      <vt:lpstr>Josefin Sans Bold</vt:lpstr>
      <vt:lpstr>Arial</vt:lpstr>
      <vt:lpstr>Montserrat Bold</vt:lpstr>
      <vt:lpstr>Montserrat Ultra-Bold</vt:lpstr>
      <vt:lpstr>Canva Sans Bold</vt:lpstr>
      <vt:lpstr>Canva Sans</vt:lpstr>
      <vt:lpstr>Josefin Sans Semi-Bold</vt:lpstr>
      <vt:lpstr>Josefin Sans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Outliers</dc:title>
  <dc:creator/>
  <cp:lastModifiedBy>dhruv</cp:lastModifiedBy>
  <cp:revision>2</cp:revision>
  <dcterms:created xsi:type="dcterms:W3CDTF">2006-08-16T00:00:00Z</dcterms:created>
  <dcterms:modified xsi:type="dcterms:W3CDTF">2023-09-10T06:55:26Z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D7C95A4B70B04D1093A0293513D18504_13</vt:lpwstr>
  </property>
  <property fmtid="{D5CDD505-2E9C-101B-9397-08002B2CF9AE}" pid="3" name="KSOProductBuildVer">
    <vt:lpwstr>1033-12.2.0.13201</vt:lpwstr>
  </property>
</Properties>
</file>